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312" r:id="rId5"/>
    <p:sldId id="341" r:id="rId6"/>
    <p:sldId id="333" r:id="rId7"/>
    <p:sldId id="283" r:id="rId8"/>
    <p:sldId id="284" r:id="rId9"/>
    <p:sldId id="285" r:id="rId10"/>
    <p:sldId id="286" r:id="rId11"/>
    <p:sldId id="298" r:id="rId12"/>
    <p:sldId id="289" r:id="rId13"/>
    <p:sldId id="334" r:id="rId14"/>
    <p:sldId id="335" r:id="rId15"/>
    <p:sldId id="337" r:id="rId16"/>
    <p:sldId id="339" r:id="rId17"/>
    <p:sldId id="340" r:id="rId18"/>
    <p:sldId id="301" r:id="rId19"/>
    <p:sldId id="307" r:id="rId20"/>
    <p:sldId id="311" r:id="rId21"/>
    <p:sldId id="295" r:id="rId22"/>
    <p:sldId id="326" r:id="rId23"/>
    <p:sldId id="299" r:id="rId24"/>
    <p:sldId id="302" r:id="rId25"/>
    <p:sldId id="322" r:id="rId26"/>
    <p:sldId id="332" r:id="rId27"/>
    <p:sldId id="320" r:id="rId28"/>
    <p:sldId id="323" r:id="rId29"/>
  </p:sldIdLst>
  <p:sldSz cx="12192000" cy="6858000"/>
  <p:notesSz cx="6888163" cy="100187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Misiukajtis" initials="JM" lastIdx="2" clrIdx="0">
    <p:extLst>
      <p:ext uri="{19B8F6BF-5375-455C-9EA6-DF929625EA0E}">
        <p15:presenceInfo xmlns:p15="http://schemas.microsoft.com/office/powerpoint/2012/main" userId="Joanna Misiukajt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5" autoAdjust="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48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256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38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07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65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78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44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764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515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789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1E0-AC27-41D9-B47B-F702A3A6A77E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71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071E0-AC27-41D9-B47B-F702A3A6A77E}" type="datetimeFigureOut">
              <a:rPr lang="pl-PL" smtClean="0"/>
              <a:pPr/>
              <a:t>12.02.2021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83330-F1E8-4C99-84C1-5806A0030A5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71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50219" y="1827056"/>
            <a:ext cx="9182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accent5">
                    <a:lumMod val="50000"/>
                  </a:schemeClr>
                </a:solidFill>
              </a:rPr>
              <a:t>Instrukcja obsługi systemu </a:t>
            </a:r>
            <a:r>
              <a:rPr lang="pl-PL" sz="36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DreamApply</a:t>
            </a:r>
            <a:r>
              <a:rPr lang="pl-PL" sz="3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>
                <a:solidFill>
                  <a:schemeClr val="accent5">
                    <a:lumMod val="50000"/>
                  </a:schemeClr>
                </a:solidFill>
              </a:rPr>
              <a:t>dla pracowników Uniwersytetu Szczecińskiego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28028" y="3355349"/>
            <a:ext cx="8588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Wyjazdy szkoleniowe (STT) dla pracowników nie będących kadrą akademicką.</a:t>
            </a:r>
          </a:p>
        </p:txBody>
      </p:sp>
    </p:spTree>
    <p:extLst>
      <p:ext uri="{BB962C8B-B14F-4D97-AF65-F5344CB8AC3E}">
        <p14:creationId xmlns:p14="http://schemas.microsoft.com/office/powerpoint/2010/main" val="158305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932" y="960895"/>
            <a:ext cx="9846610" cy="5019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307260" y="4145180"/>
            <a:ext cx="4385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Jeśli składasz wniosek w </a:t>
            </a:r>
            <a:r>
              <a:rPr lang="pl-PL" sz="2000" dirty="0" err="1">
                <a:solidFill>
                  <a:schemeClr val="accent5">
                    <a:lumMod val="50000"/>
                  </a:schemeClr>
                </a:solidFill>
              </a:rPr>
              <a:t>DreamApply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po raz pierwszy, kliknij 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ZAAPLIKUJ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Elipsa 4"/>
          <p:cNvSpPr/>
          <p:nvPr/>
        </p:nvSpPr>
        <p:spPr>
          <a:xfrm>
            <a:off x="5324560" y="3528127"/>
            <a:ext cx="1772156" cy="53681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6852606" y="2790403"/>
            <a:ext cx="1772156" cy="53681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7707557" y="2201034"/>
            <a:ext cx="3960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Jeśli masz już konto w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DreamApply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, podaj kod kandydata i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ZALOGUJ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się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66" y="0"/>
            <a:ext cx="6158038" cy="407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66" y="3859078"/>
            <a:ext cx="6287511" cy="28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8865031" y="3005405"/>
            <a:ext cx="278969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Uzupełnij formularz</a:t>
            </a:r>
          </a:p>
          <a:p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(pola oznaczone gwiazdką są wymagane)</a:t>
            </a:r>
          </a:p>
        </p:txBody>
      </p:sp>
      <p:sp>
        <p:nvSpPr>
          <p:cNvPr id="6" name="Elipsa 5"/>
          <p:cNvSpPr/>
          <p:nvPr/>
        </p:nvSpPr>
        <p:spPr>
          <a:xfrm>
            <a:off x="5938205" y="6085211"/>
            <a:ext cx="1482191" cy="457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207285"/>
            <a:ext cx="1333393" cy="133339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865031" y="6014246"/>
            <a:ext cx="2597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i przejdź dalej</a:t>
            </a:r>
          </a:p>
        </p:txBody>
      </p:sp>
      <p:sp>
        <p:nvSpPr>
          <p:cNvPr id="9" name="Prostokąt 8"/>
          <p:cNvSpPr/>
          <p:nvPr/>
        </p:nvSpPr>
        <p:spPr>
          <a:xfrm>
            <a:off x="2076450" y="3667125"/>
            <a:ext cx="1771650" cy="3190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5" y="873956"/>
            <a:ext cx="10769547" cy="559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a 3"/>
          <p:cNvSpPr/>
          <p:nvPr/>
        </p:nvSpPr>
        <p:spPr>
          <a:xfrm>
            <a:off x="8218846" y="4367294"/>
            <a:ext cx="1902978" cy="4572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454405" y="3222386"/>
            <a:ext cx="2597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3250592" y="5135891"/>
            <a:ext cx="3547010" cy="46394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1980626" y="140043"/>
            <a:ext cx="810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Jeśli to nie jest Twoje pierwsze logowanie, może się otworzyć okno z tym widokiem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8531567" y="5445971"/>
            <a:ext cx="253725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Aby przejść do formularza aplikacji kliknij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edytuj zgłoszenie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13" name="Strzałka w dół 12"/>
          <p:cNvSpPr/>
          <p:nvPr/>
        </p:nvSpPr>
        <p:spPr>
          <a:xfrm rot="10800000">
            <a:off x="9099199" y="4867275"/>
            <a:ext cx="292450" cy="521384"/>
          </a:xfrm>
          <a:prstGeom prst="downArrow">
            <a:avLst>
              <a:gd name="adj1" fmla="val 4456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0" y="995320"/>
            <a:ext cx="9613338" cy="509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4148552" y="2354781"/>
            <a:ext cx="593381" cy="16348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3533558" y="2540899"/>
            <a:ext cx="1297388" cy="22821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3600956" y="2783660"/>
            <a:ext cx="1325746" cy="25923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3564577" y="3065533"/>
            <a:ext cx="1297388" cy="22821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4934432" y="2632723"/>
            <a:ext cx="4791209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Wypełnij formularze w każdej z zaznaczonych zakładek.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Przed przejściem do kolejnej zakładki (np. dane kontaktowe), kliknij ZAPISZ.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206942"/>
            <a:ext cx="1333393" cy="1333393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7390761" y="4434436"/>
            <a:ext cx="766011" cy="20933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 rot="2287157">
            <a:off x="8112181" y="3924594"/>
            <a:ext cx="257130" cy="489235"/>
          </a:xfrm>
          <a:prstGeom prst="downArrow">
            <a:avLst>
              <a:gd name="adj1" fmla="val 4456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453B11F-0B7E-4AC8-A528-724F0AE681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3413" y="2157316"/>
            <a:ext cx="4335982" cy="4976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F15A047-98E0-4A9D-A5E9-559DB5F36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41" y="623806"/>
            <a:ext cx="7617417" cy="616832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85FA55F-7CDD-4EDE-80A4-85E00BA47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AF7CC94-718C-42B3-8ACF-0D4523A59186}"/>
              </a:ext>
            </a:extLst>
          </p:cNvPr>
          <p:cNvSpPr txBox="1"/>
          <p:nvPr/>
        </p:nvSpPr>
        <p:spPr>
          <a:xfrm>
            <a:off x="6524787" y="2433234"/>
            <a:ext cx="502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5" name="Elipsa 6">
            <a:extLst>
              <a:ext uri="{FF2B5EF4-FFF2-40B4-BE49-F238E27FC236}">
                <a16:creationId xmlns:a16="http://schemas.microsoft.com/office/drawing/2014/main" id="{0A07BC89-3562-4C88-88D3-44D372C0CE9B}"/>
              </a:ext>
            </a:extLst>
          </p:cNvPr>
          <p:cNvSpPr/>
          <p:nvPr/>
        </p:nvSpPr>
        <p:spPr>
          <a:xfrm>
            <a:off x="1407065" y="2662577"/>
            <a:ext cx="1839830" cy="22821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6">
            <a:extLst>
              <a:ext uri="{FF2B5EF4-FFF2-40B4-BE49-F238E27FC236}">
                <a16:creationId xmlns:a16="http://schemas.microsoft.com/office/drawing/2014/main" id="{1BBE7E67-1927-47ED-B1B5-9CDC94187183}"/>
              </a:ext>
            </a:extLst>
          </p:cNvPr>
          <p:cNvSpPr/>
          <p:nvPr/>
        </p:nvSpPr>
        <p:spPr>
          <a:xfrm>
            <a:off x="3695273" y="5849554"/>
            <a:ext cx="1297388" cy="22821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6D61A76-F5C8-498F-9917-F426CD4EB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9" y="2003816"/>
            <a:ext cx="1335140" cy="26215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F39237A-A5E6-4EEF-B927-6359A474BB6A}"/>
              </a:ext>
            </a:extLst>
          </p:cNvPr>
          <p:cNvSpPr txBox="1"/>
          <p:nvPr/>
        </p:nvSpPr>
        <p:spPr>
          <a:xfrm>
            <a:off x="6524787" y="2347993"/>
            <a:ext cx="50292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Na wyjazd szkoleniowy STT łącznie można złożyć 2 wnioski - po jednym w pierwszej i w drugiej kwalifikacji.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Pytania oznaczone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STT1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dotyczą pierwszego wniosku (bez względu na to, czy jest on składany w pierwszej, czy w drugiej kwalifikacji).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Jeśli w drugiej kwalifikacji składany będzie drugi wniosek, należy wypełnić pola oznaczone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190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385"/>
            <a:ext cx="8311746" cy="355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5162719" y="1213805"/>
            <a:ext cx="5186994" cy="300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58" y="1435746"/>
            <a:ext cx="5517089" cy="492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1297627" y="2379733"/>
            <a:ext cx="1297388" cy="22821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1809750" y="2524125"/>
            <a:ext cx="5600700" cy="36957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5724525" y="714375"/>
            <a:ext cx="714375" cy="36957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7543800" y="2312246"/>
            <a:ext cx="4362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Na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pytania, które stanowią część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Mobility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należy odpowiadać w języku mobilności. Treść udzielonych odpowiedzi musi być identyczna jak w wersji papierowej.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876425" y="257175"/>
            <a:ext cx="4400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Zmiany  tylko „zapisane” nie będą widoczne dla administratora/ koordynatorów.  </a:t>
            </a:r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12" name="Strzałka w dół 11"/>
          <p:cNvSpPr/>
          <p:nvPr/>
        </p:nvSpPr>
        <p:spPr>
          <a:xfrm>
            <a:off x="6117316" y="238125"/>
            <a:ext cx="254909" cy="443713"/>
          </a:xfrm>
          <a:prstGeom prst="downArrow">
            <a:avLst>
              <a:gd name="adj1" fmla="val 4456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7AF9FF7-F582-4517-B65C-C12CAE5265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938" y="1704813"/>
            <a:ext cx="6645585" cy="382808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886848" y="292648"/>
            <a:ext cx="7275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5">
                    <a:lumMod val="50000"/>
                  </a:schemeClr>
                </a:solidFill>
              </a:rPr>
              <a:t>Pytania dotyczące uzasadnienia wyboru nie są oznaczone gwiazdką jako obowiązkowe. System przyjmie zgłoszenie bez ich uzupełnienia. </a:t>
            </a:r>
          </a:p>
          <a:p>
            <a:r>
              <a:rPr lang="pl-PL" sz="1600" b="1" u="sng" dirty="0">
                <a:solidFill>
                  <a:schemeClr val="accent5">
                    <a:lumMod val="50000"/>
                  </a:schemeClr>
                </a:solidFill>
              </a:rPr>
              <a:t>Zgłoszenie takie będzie jednak niekompletne pod względem formalnym.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648575" y="1581151"/>
            <a:ext cx="3867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 przypadku realizacji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„jo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b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shadowing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” uzupełnij pole „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uzasadnienie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shadowing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”, w którym należy umotywować wybór instytucji przyjmującej – co sprawia, że dana jednostka oferuje dobre praktyki?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Jeśli pole nie zostanie uzupełnione, zgłoszenie zostanie odrzucone.</a:t>
            </a:r>
          </a:p>
          <a:p>
            <a:endParaRPr lang="pl-PL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648575" y="4135696"/>
            <a:ext cx="4255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 przypadku wyboru „kursu językowego”, należy dołączyć skan zaświadczenia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(zakładka dokumenty)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potwierdzającego naukę j. obcego w ciągu ostatnich 12 miesięcy.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14" name="Elipsa 13"/>
          <p:cNvSpPr/>
          <p:nvPr/>
        </p:nvSpPr>
        <p:spPr>
          <a:xfrm>
            <a:off x="421326" y="4247666"/>
            <a:ext cx="5103173" cy="33147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6592B31-7CE4-40AF-A529-79E5EB8F8D9A}"/>
              </a:ext>
            </a:extLst>
          </p:cNvPr>
          <p:cNvCxnSpPr/>
          <p:nvPr/>
        </p:nvCxnSpPr>
        <p:spPr>
          <a:xfrm>
            <a:off x="883403" y="3649851"/>
            <a:ext cx="23557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09403B3-4A9F-4B7C-8355-164A4DA78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667" y="1532586"/>
            <a:ext cx="6005593" cy="258810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A9CEAD1-6ABC-43E1-9E33-7F40405FD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7BBD449-86D6-45EA-80E5-F37022D13E75}"/>
              </a:ext>
            </a:extLst>
          </p:cNvPr>
          <p:cNvSpPr/>
          <p:nvPr/>
        </p:nvSpPr>
        <p:spPr>
          <a:xfrm>
            <a:off x="6954864" y="1968400"/>
            <a:ext cx="4362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przpadku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pracowników nie będących kadrą akademicką, nie można wykazać związku szkolenia z rozwojem kompetencji pedagogicznych czy tworzeniem programów nauczania. 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Odpowiedź na to pytanie w przypadku pracowników nie będących kadrą akademicką – nie jest brana pod uwagę w ocenie wniosków.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605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60"/>
            <a:ext cx="8311746" cy="355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5162719" y="1213805"/>
            <a:ext cx="5186994" cy="300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58" y="969021"/>
            <a:ext cx="5517089" cy="492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1297627" y="2379733"/>
            <a:ext cx="1297388" cy="22821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6764977" y="4181475"/>
            <a:ext cx="883598" cy="25527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3250252" y="5362575"/>
            <a:ext cx="883598" cy="25527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7866556" y="3587651"/>
            <a:ext cx="3899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Jeśli wypełniany jest pierwszy wniosek w danym roku akademickim, należy udzielać odpowiedzi tylko na pytania oznaczone „(STT1)”. 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Oznaczenie „(STT2)” dotyczy kolejnego wniosku, który będzie można złożyć dopiero w kolejnej kwalifikacji.</a:t>
            </a:r>
            <a:endParaRPr lang="pl-PL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6000750"/>
            <a:ext cx="2787246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935" y="1062628"/>
            <a:ext cx="5967913" cy="473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6536031" y="218876"/>
            <a:ext cx="391757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Na etapie zgłoszeń/kwalifikacji nie ma konieczności załączenia skanu papierowej wersji Programu Szkolenia (</a:t>
            </a:r>
            <a:r>
              <a:rPr lang="pl-PL" sz="2000" b="1" dirty="0" err="1">
                <a:solidFill>
                  <a:schemeClr val="accent5">
                    <a:lumMod val="50000"/>
                  </a:schemeClr>
                </a:solidFill>
              </a:rPr>
              <a:t>Mobility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 Agreement).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536032" y="1850092"/>
            <a:ext cx="5284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Skan dokumentu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Mobility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Agreement (z wszystkimi podpisami) należy załączyć do systemu: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a) przed podpisywaniem umowy stypendialnej (dla pracowników zakwalifikowanych w ramach listy podstawowej)</a:t>
            </a:r>
          </a:p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lub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b) od 1.03. 2021 w celu uzyskania stypendium (lista rezerwowa – I kwalifikacja)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lub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c) po otrzymaniu maila o zakwalifikowaniu (lista rezerwowa – II kwalifikacja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Każdorazowo otrzymasz maila z informacjami o dalszym postępowaniu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AF21CF7-26D9-4A66-AEBC-4F954ABF73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85874"/>
            <a:ext cx="8252847" cy="55721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F1A3275-4286-4C67-8AE9-82F0D4C62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68"/>
          <a:stretch/>
        </p:blipFill>
        <p:spPr>
          <a:xfrm>
            <a:off x="0" y="1040524"/>
            <a:ext cx="8174421" cy="24535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82439BB-FCC8-476D-8ED9-7DDB943C6763}"/>
              </a:ext>
            </a:extLst>
          </p:cNvPr>
          <p:cNvSpPr/>
          <p:nvPr/>
        </p:nvSpPr>
        <p:spPr>
          <a:xfrm>
            <a:off x="341935" y="158162"/>
            <a:ext cx="6965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Podstawowe informacje o programie i dokumenty do pobrania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4842B74-1A29-43F9-AFD8-659AAE3D6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70B5F2C-88B1-496B-BA61-1FEC6F00C1E6}"/>
              </a:ext>
            </a:extLst>
          </p:cNvPr>
          <p:cNvSpPr txBox="1"/>
          <p:nvPr/>
        </p:nvSpPr>
        <p:spPr>
          <a:xfrm>
            <a:off x="8493447" y="1611271"/>
            <a:ext cx="3618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Na stronie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dsm.usz.edu.pl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 zakładce „Erasmus+” znajdują się m.in.: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- Zasady realizacji wyjazdów szkoleniowych (STT) </a:t>
            </a:r>
          </a:p>
          <a:p>
            <a:endParaRPr lang="pl-PL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- dokumenty do pobrania (na dole strony, pod treścią zasad):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F1EB368-EFF4-4FA8-B8CC-07755D96EF66}"/>
              </a:ext>
            </a:extLst>
          </p:cNvPr>
          <p:cNvSpPr/>
          <p:nvPr/>
        </p:nvSpPr>
        <p:spPr>
          <a:xfrm>
            <a:off x="8842159" y="4275279"/>
            <a:ext cx="30079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Program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szkolenia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– Staff Mobility for Training –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Mobility Agreement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Potwierdzenie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planowanych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wyjazd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u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30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18187"/>
            <a:ext cx="7330698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7183464" y="1398495"/>
            <a:ext cx="4295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 zakładce DOKUMENTY 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załączane są WSZYSTKIE wymagane skany dokumentów, np. program szkolenia, potwierdzenie planowanych dat pobytu, zaświadczenie o kursie językowym.</a:t>
            </a:r>
          </a:p>
        </p:txBody>
      </p:sp>
      <p:sp>
        <p:nvSpPr>
          <p:cNvPr id="4" name="Elipsa 3"/>
          <p:cNvSpPr/>
          <p:nvPr/>
        </p:nvSpPr>
        <p:spPr>
          <a:xfrm>
            <a:off x="246487" y="2832430"/>
            <a:ext cx="2207573" cy="33147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7183464" y="3129127"/>
            <a:ext cx="435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Dokumenty: </a:t>
            </a:r>
            <a:r>
              <a:rPr lang="pl-PL" i="1" dirty="0">
                <a:solidFill>
                  <a:schemeClr val="accent5">
                    <a:lumMod val="50000"/>
                  </a:schemeClr>
                </a:solidFill>
              </a:rPr>
              <a:t>skan Mobility Agreement, potwierdzenie planowanych dat pobytu 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- mogą być załączone dopiero bezpośrednio przed podpisaniem umowy finansowej.</a:t>
            </a:r>
          </a:p>
        </p:txBody>
      </p:sp>
      <p:sp>
        <p:nvSpPr>
          <p:cNvPr id="7" name="Prostokąt 6"/>
          <p:cNvSpPr/>
          <p:nvPr/>
        </p:nvSpPr>
        <p:spPr>
          <a:xfrm>
            <a:off x="7183464" y="4709757"/>
            <a:ext cx="4295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Treść uzupełnionego Programu Szkolenia (</a:t>
            </a:r>
            <a:r>
              <a:rPr lang="pl-PL" dirty="0" err="1">
                <a:solidFill>
                  <a:srgbClr val="002060"/>
                </a:solidFill>
              </a:rPr>
              <a:t>Mobility</a:t>
            </a:r>
            <a:r>
              <a:rPr lang="pl-PL" dirty="0">
                <a:solidFill>
                  <a:srgbClr val="002060"/>
                </a:solidFill>
              </a:rPr>
              <a:t> Agreement) musi być </a:t>
            </a:r>
            <a:r>
              <a:rPr lang="pl-PL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identyczna</a:t>
            </a:r>
            <a:r>
              <a:rPr lang="pl-PL" dirty="0">
                <a:solidFill>
                  <a:srgbClr val="002060"/>
                </a:solidFill>
              </a:rPr>
              <a:t> z polami uzupełnionymi w formularzu online.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310824" y="6271112"/>
            <a:ext cx="11539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Osoby, które przywiozą inny program niż ten zadeklarowany podczas składania aplikacji, mogą zostać poproszone o zwrot stypendium.</a:t>
            </a:r>
            <a:endParaRPr lang="pl-P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960"/>
            <a:ext cx="8311746" cy="355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5162719" y="1213805"/>
            <a:ext cx="5186994" cy="3002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58" y="969021"/>
            <a:ext cx="5517089" cy="492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a 4"/>
          <p:cNvSpPr/>
          <p:nvPr/>
        </p:nvSpPr>
        <p:spPr>
          <a:xfrm>
            <a:off x="1297627" y="2379733"/>
            <a:ext cx="1297388" cy="22821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5667375" y="361950"/>
            <a:ext cx="714375" cy="36957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6393502" y="333375"/>
            <a:ext cx="1540823" cy="45530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6000750"/>
            <a:ext cx="2787246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ipsa 14"/>
          <p:cNvSpPr/>
          <p:nvPr/>
        </p:nvSpPr>
        <p:spPr>
          <a:xfrm>
            <a:off x="6326827" y="6067425"/>
            <a:ext cx="1540823" cy="45530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5610225" y="6096000"/>
            <a:ext cx="714375" cy="36957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7958738" y="2863333"/>
            <a:ext cx="3899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Aby poprawnie zakończyć proces aplikacji należy wysłać wypełniony formularz klikając „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prześlij aplikację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”</a:t>
            </a:r>
            <a:endParaRPr lang="pl-PL" dirty="0"/>
          </a:p>
        </p:txBody>
      </p:sp>
      <p:sp>
        <p:nvSpPr>
          <p:cNvPr id="19" name="Strzałka w dół 18"/>
          <p:cNvSpPr/>
          <p:nvPr/>
        </p:nvSpPr>
        <p:spPr>
          <a:xfrm rot="8936990">
            <a:off x="8239418" y="1026112"/>
            <a:ext cx="411184" cy="1584199"/>
          </a:xfrm>
          <a:prstGeom prst="downArrow">
            <a:avLst>
              <a:gd name="adj1" fmla="val 4456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dół 19"/>
          <p:cNvSpPr/>
          <p:nvPr/>
        </p:nvSpPr>
        <p:spPr>
          <a:xfrm rot="1784967">
            <a:off x="8345277" y="3968772"/>
            <a:ext cx="396505" cy="1651938"/>
          </a:xfrm>
          <a:prstGeom prst="downArrow">
            <a:avLst>
              <a:gd name="adj1" fmla="val 4456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3435"/>
            <a:ext cx="11450230" cy="345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4331777" y="3518787"/>
            <a:ext cx="59513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Komunikat potwierdza poprawne przesłanie aplikacji.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Informacja o nierozstrzygniętych zadaniach przypomina o konieczności załączenia w systemie dokumentów (w przypadku I kwalifikacji podstawowej dokumenty można załączyć dopiero na etapie podpisywania umowy finansowej).</a:t>
            </a:r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3722336" y="2843002"/>
            <a:ext cx="1764064" cy="36957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2777" y="844657"/>
            <a:ext cx="10752667" cy="543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a 3"/>
          <p:cNvSpPr/>
          <p:nvPr/>
        </p:nvSpPr>
        <p:spPr>
          <a:xfrm>
            <a:off x="592777" y="2686050"/>
            <a:ext cx="883598" cy="25527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7526977" y="3829050"/>
            <a:ext cx="1388424" cy="36957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2719187" y="5849423"/>
            <a:ext cx="90280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Po zalogowaniu się na swoje konto w systemie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DreamApply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, masz dostęp do swoich aplikacji i skrzynki odbiorczej. Możesz także edytować swoje zgłoszenie.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598" y="778978"/>
            <a:ext cx="9871074" cy="506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2970670" y="4417700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Wprowadzone zmiany należy zapisać.</a:t>
            </a:r>
          </a:p>
          <a:p>
            <a:pPr>
              <a:lnSpc>
                <a:spcPct val="200000"/>
              </a:lnSpc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aplikacji już wysłanej można wprowadzać zmiany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, jednak trzeba je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zapisać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, a aplikację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wysłać ponownie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pl-PL" u="sng" dirty="0">
                <a:solidFill>
                  <a:schemeClr val="accent5">
                    <a:lumMod val="50000"/>
                  </a:schemeClr>
                </a:solidFill>
              </a:rPr>
              <a:t>Aplikacja zatwierdzona przez koordynatora nie może być już zmieniona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7581901" y="4171950"/>
            <a:ext cx="628650" cy="24575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8193728" y="1295400"/>
            <a:ext cx="1112198" cy="341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7543801" y="1295400"/>
            <a:ext cx="628650" cy="29337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8203253" y="4143375"/>
            <a:ext cx="1112198" cy="341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401" y="347957"/>
            <a:ext cx="8202947" cy="4154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6029724" y="1900390"/>
            <a:ext cx="1045221" cy="2926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3447208" y="2112021"/>
            <a:ext cx="159413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kandydata</a:t>
            </a:r>
          </a:p>
        </p:txBody>
      </p:sp>
      <p:sp>
        <p:nvSpPr>
          <p:cNvPr id="12" name="Fala 11"/>
          <p:cNvSpPr/>
          <p:nvPr/>
        </p:nvSpPr>
        <p:spPr>
          <a:xfrm>
            <a:off x="-169932" y="0"/>
            <a:ext cx="3317734" cy="69591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0" y="129473"/>
            <a:ext cx="29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Kwalifikacje dodatkowe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341935" y="817885"/>
            <a:ext cx="1051413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pl-PL" sz="2000" b="1" dirty="0">
                <a:solidFill>
                  <a:srgbClr val="FF0000"/>
                </a:solidFill>
              </a:rPr>
              <a:t>W ramach kwalifikacji dodatkowej można wnioskować o drugi szkoleniowy.</a:t>
            </a:r>
          </a:p>
          <a:p>
            <a:pPr lvl="0"/>
            <a:r>
              <a:rPr lang="pl-PL" sz="2000" b="1" dirty="0">
                <a:solidFill>
                  <a:srgbClr val="FF0000"/>
                </a:solidFill>
              </a:rPr>
              <a:t>        W każdej kwalifikacji można wnioskować jednocześnie na jeden wyjazd STA i jeden STT.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2F96EB26-ED76-4EF8-9351-86114A5212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5824" y="2927667"/>
            <a:ext cx="6455979" cy="3844725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9471451" y="5268391"/>
            <a:ext cx="1045221" cy="2926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EC5BCE54-96C0-4458-897D-6C96A224B5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114" y="764627"/>
            <a:ext cx="10972800" cy="6187966"/>
          </a:xfrm>
          <a:prstGeom prst="rect">
            <a:avLst/>
          </a:prstGeom>
        </p:spPr>
      </p:pic>
      <p:sp>
        <p:nvSpPr>
          <p:cNvPr id="3" name="Fala 2"/>
          <p:cNvSpPr/>
          <p:nvPr/>
        </p:nvSpPr>
        <p:spPr>
          <a:xfrm>
            <a:off x="-169932" y="0"/>
            <a:ext cx="3317734" cy="69591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0" y="129473"/>
            <a:ext cx="29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Kwalifikacje dodatkowe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648199" y="663059"/>
            <a:ext cx="369570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Lista wszystkich aplikacji znajduje się w sekcji „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priorytety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”.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965480" y="2330494"/>
            <a:ext cx="297441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Przy składaniu drugiego wniosku w drugiej kwalifikacji uzupełnienia wymaga tylko zakładka „mobilność”.</a:t>
            </a:r>
            <a:endParaRPr lang="pl-PL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37221168-C048-494D-98E6-8CA4B0B03C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7633" y="2330494"/>
            <a:ext cx="4240924" cy="835572"/>
          </a:xfrm>
          <a:prstGeom prst="rect">
            <a:avLst/>
          </a:prstGeom>
        </p:spPr>
      </p:pic>
      <p:sp>
        <p:nvSpPr>
          <p:cNvPr id="18" name="Elipsa 9">
            <a:extLst>
              <a:ext uri="{FF2B5EF4-FFF2-40B4-BE49-F238E27FC236}">
                <a16:creationId xmlns:a16="http://schemas.microsoft.com/office/drawing/2014/main" id="{D09F937F-F2E3-4AE1-BAE3-AE21DEC896AF}"/>
              </a:ext>
            </a:extLst>
          </p:cNvPr>
          <p:cNvSpPr/>
          <p:nvPr/>
        </p:nvSpPr>
        <p:spPr>
          <a:xfrm>
            <a:off x="4027018" y="2782984"/>
            <a:ext cx="1380927" cy="21246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129" y="825388"/>
            <a:ext cx="11219935" cy="558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63" y="2063469"/>
            <a:ext cx="4887589" cy="432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a 3"/>
          <p:cNvSpPr/>
          <p:nvPr/>
        </p:nvSpPr>
        <p:spPr>
          <a:xfrm>
            <a:off x="4263153" y="3034514"/>
            <a:ext cx="1045221" cy="2926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6358990" y="3301549"/>
            <a:ext cx="624437" cy="24414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Elipsa 5"/>
          <p:cNvSpPr/>
          <p:nvPr/>
        </p:nvSpPr>
        <p:spPr>
          <a:xfrm>
            <a:off x="6835071" y="3793815"/>
            <a:ext cx="624437" cy="24414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6599053" y="4277989"/>
            <a:ext cx="624437" cy="24414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Elipsa 7"/>
          <p:cNvSpPr/>
          <p:nvPr/>
        </p:nvSpPr>
        <p:spPr>
          <a:xfrm>
            <a:off x="6890367" y="5143837"/>
            <a:ext cx="624437" cy="24414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Elipsa 8"/>
          <p:cNvSpPr/>
          <p:nvPr/>
        </p:nvSpPr>
        <p:spPr>
          <a:xfrm>
            <a:off x="6534317" y="6050145"/>
            <a:ext cx="624437" cy="24414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9374622" y="2424913"/>
            <a:ext cx="624437" cy="24414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8162178" y="3292886"/>
            <a:ext cx="384640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Jeżeli wnioskujesz na kolejny wyjazd szkoleniowy STT, w zakładce „mobilność” należy odpowiedzieć na pytania oznaczone STT2</a:t>
            </a:r>
          </a:p>
        </p:txBody>
      </p:sp>
      <p:sp>
        <p:nvSpPr>
          <p:cNvPr id="12" name="Fala 11"/>
          <p:cNvSpPr/>
          <p:nvPr/>
        </p:nvSpPr>
        <p:spPr>
          <a:xfrm>
            <a:off x="-169932" y="0"/>
            <a:ext cx="3317734" cy="69591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0" y="129473"/>
            <a:ext cx="29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Kwalifikacje dodatkowe</a:t>
            </a:r>
          </a:p>
        </p:txBody>
      </p:sp>
      <p:cxnSp>
        <p:nvCxnSpPr>
          <p:cNvPr id="15" name="Łącznik prosty 14"/>
          <p:cNvCxnSpPr/>
          <p:nvPr/>
        </p:nvCxnSpPr>
        <p:spPr>
          <a:xfrm flipH="1" flipV="1">
            <a:off x="5356927" y="2112021"/>
            <a:ext cx="4402068" cy="108433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47725"/>
            <a:ext cx="79724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1625150" y="3002146"/>
            <a:ext cx="1045221" cy="2926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8145994" y="1876780"/>
            <a:ext cx="3846403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 kwalifikacjach dodatkowych o przyznaniu stypendium decyduje kolejność zgłoszeń nadesłanych dokumentów (Mobility Agreement).</a:t>
            </a: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l-PL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Informacje, kiedy należy załączyć dokument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Mobility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Agreement otrzymasz w mailu.</a:t>
            </a:r>
          </a:p>
          <a:p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Fala 4"/>
          <p:cNvSpPr/>
          <p:nvPr/>
        </p:nvSpPr>
        <p:spPr>
          <a:xfrm>
            <a:off x="-169932" y="0"/>
            <a:ext cx="3317734" cy="695915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129473"/>
            <a:ext cx="29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Kwalifikacje dodatkowe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27" y="243582"/>
            <a:ext cx="1333393" cy="1333393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324180" y="243582"/>
            <a:ext cx="2406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Zasady finansowania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3161D8A-2B68-451B-8788-BB3006CF6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55" y="836844"/>
            <a:ext cx="8898010" cy="60211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48854" y="974476"/>
          <a:ext cx="6595010" cy="4345423"/>
        </p:xfrm>
        <a:graphic>
          <a:graphicData uri="http://schemas.openxmlformats.org/drawingml/2006/table">
            <a:tbl>
              <a:tblPr/>
              <a:tblGrid>
                <a:gridCol w="564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4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  <a:cs typeface="Times New Roman"/>
                        </a:rPr>
                        <a:t>Grupa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  <a:cs typeface="Times New Roman"/>
                        </a:rPr>
                        <a:t>Kraje należące do danej grupy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  <a:cs typeface="Times New Roman"/>
                        </a:rPr>
                        <a:t>Dzienna stawka stypendium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  <a:cs typeface="Times New Roman"/>
                        </a:rPr>
                        <a:t> Dania, Finlandia, Irlandia, Islandia, Liechtenstein, Luksemburg, Norwegia, Szwecja, Wielka Brytania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  <a:cs typeface="Times New Roman"/>
                        </a:rPr>
                        <a:t> 180 EUR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  <a:cs typeface="Times New Roman"/>
                        </a:rPr>
                        <a:t> Austria, Belgia, Cypr, Francja, Grecja, Hiszpania, Holandia, Malta, Niemcy, Portugalia, Włochy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  <a:cs typeface="Times New Roman"/>
                        </a:rPr>
                        <a:t> 160 EUR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pl-PL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  <a:cs typeface="Times New Roman"/>
                        </a:rPr>
                        <a:t> Bułgaria, Chorwacja, Czechy, Estonia, FYROM (była Republika Jugosławii Macedonia), Litwa,  Łotwa, Rumunia, Serbia Słowacja, Słowenia, Turcja, Węgry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latin typeface="Times New Roman"/>
                          <a:ea typeface="Times New Roman"/>
                          <a:cs typeface="Times New Roman"/>
                        </a:rPr>
                        <a:t> 140 EUR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646280" y="1377711"/>
          <a:ext cx="2755273" cy="3942188"/>
        </p:xfrm>
        <a:graphic>
          <a:graphicData uri="http://schemas.openxmlformats.org/drawingml/2006/table">
            <a:tbl>
              <a:tblPr/>
              <a:tblGrid>
                <a:gridCol w="169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Odległość</a:t>
                      </a:r>
                      <a:endParaRPr lang="pl-PL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Ryczałt na podróż</a:t>
                      </a:r>
                      <a:endParaRPr lang="pl-PL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 – 99 km:</a:t>
                      </a:r>
                      <a:endParaRPr lang="pl-PL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 EUR</a:t>
                      </a:r>
                      <a:endParaRPr lang="pl-PL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 – 499 km:</a:t>
                      </a:r>
                      <a:endParaRPr lang="pl-PL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180 EUR</a:t>
                      </a:r>
                      <a:endParaRPr lang="pl-PL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500 -1999 km</a:t>
                      </a:r>
                      <a:endParaRPr lang="pl-PL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275 EUR</a:t>
                      </a:r>
                      <a:endParaRPr lang="pl-PL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2000 – 2999 km:</a:t>
                      </a:r>
                      <a:endParaRPr lang="pl-PL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360 EUR</a:t>
                      </a:r>
                      <a:endParaRPr lang="pl-PL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3000 – 3999 km</a:t>
                      </a:r>
                      <a:endParaRPr lang="pl-PL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530 EUR</a:t>
                      </a:r>
                      <a:endParaRPr lang="pl-PL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4000 – 7999 km</a:t>
                      </a:r>
                      <a:endParaRPr lang="pl-PL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820 EUR</a:t>
                      </a:r>
                      <a:endParaRPr lang="pl-PL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8000 km lub więcej</a:t>
                      </a:r>
                      <a:endParaRPr lang="pl-PL" sz="3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1500 EUR</a:t>
                      </a:r>
                      <a:endParaRPr lang="pl-PL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1681299" y="5829806"/>
            <a:ext cx="87202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i="1" dirty="0">
                <a:solidFill>
                  <a:srgbClr val="C00000"/>
                </a:solidFill>
              </a:rPr>
              <a:t>Maksymalne finansowanie – </a:t>
            </a:r>
            <a:r>
              <a:rPr lang="pl-PL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1330</a:t>
            </a:r>
            <a:r>
              <a:rPr lang="pl-PL" sz="4400" b="1" i="1" dirty="0">
                <a:solidFill>
                  <a:srgbClr val="C00000"/>
                </a:solidFill>
              </a:rPr>
              <a:t> </a:t>
            </a:r>
            <a:r>
              <a:rPr lang="pl-PL" sz="3600" b="1" i="1" dirty="0">
                <a:solidFill>
                  <a:srgbClr val="C00000"/>
                </a:solidFill>
              </a:rPr>
              <a:t>Euro</a:t>
            </a:r>
            <a:endParaRPr lang="pl-PL" sz="4000" b="1" i="1" dirty="0">
              <a:solidFill>
                <a:srgbClr val="C0000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441708" y="377309"/>
            <a:ext cx="2406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Zasady finansowania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70FE6A4-5BB2-4779-8377-C21295952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910" y="497197"/>
            <a:ext cx="8371489" cy="472177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4654767-C08A-4076-91A1-A553C3D26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27" y="243582"/>
            <a:ext cx="1333393" cy="133339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F4EBA25-42E5-4E09-93BC-9C1845346D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910" y="5215054"/>
            <a:ext cx="8371489" cy="164294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34030A7-01D2-4F02-AAF6-4DFB579F8567}"/>
              </a:ext>
            </a:extLst>
          </p:cNvPr>
          <p:cNvSpPr txBox="1"/>
          <p:nvPr/>
        </p:nvSpPr>
        <p:spPr>
          <a:xfrm>
            <a:off x="4549430" y="5594576"/>
            <a:ext cx="4636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Instrukcja </a:t>
            </a:r>
            <a:r>
              <a:rPr lang="pl-PL" sz="20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DreamApply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accent5">
                    <a:lumMod val="50000"/>
                  </a:schemeClr>
                </a:solidFill>
              </a:rPr>
              <a:t>krok</a:t>
            </a: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 po kroku</a:t>
            </a:r>
          </a:p>
        </p:txBody>
      </p:sp>
      <p:sp>
        <p:nvSpPr>
          <p:cNvPr id="6" name="Strzałka w dół 5">
            <a:extLst>
              <a:ext uri="{FF2B5EF4-FFF2-40B4-BE49-F238E27FC236}">
                <a16:creationId xmlns:a16="http://schemas.microsoft.com/office/drawing/2014/main" id="{BC3DC4EE-6358-4227-B13E-D4BA216397CD}"/>
              </a:ext>
            </a:extLst>
          </p:cNvPr>
          <p:cNvSpPr/>
          <p:nvPr/>
        </p:nvSpPr>
        <p:spPr>
          <a:xfrm rot="5903934">
            <a:off x="3892730" y="5267967"/>
            <a:ext cx="217258" cy="85995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B262556-1AD9-4CC0-98A7-3E974B8EC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065" y="1716312"/>
            <a:ext cx="823031" cy="32311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34E8278-E356-4EEE-AD29-71107AE175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34" y="497197"/>
            <a:ext cx="359695" cy="323116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4299A35A-66DD-4920-BCBE-BEDFF1AA73F9}"/>
              </a:ext>
            </a:extLst>
          </p:cNvPr>
          <p:cNvSpPr/>
          <p:nvPr/>
        </p:nvSpPr>
        <p:spPr>
          <a:xfrm>
            <a:off x="543910" y="43527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err="1">
                <a:solidFill>
                  <a:schemeClr val="accent5">
                    <a:lumMod val="50000"/>
                  </a:schemeClr>
                </a:solidFill>
              </a:rPr>
              <a:t>DramApply</a:t>
            </a: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 – instrukcja obsługi		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66F385E-7B6D-4B40-B2BD-724AFA7A3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56" y="5433018"/>
            <a:ext cx="2591333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AEF8453-F538-4F68-9B37-C905A8E92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2937" r="542" b="3390"/>
          <a:stretch/>
        </p:blipFill>
        <p:spPr>
          <a:xfrm>
            <a:off x="706246" y="1047476"/>
            <a:ext cx="9810426" cy="577206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6DDDC1F-AC23-4E7D-890F-2EE653D186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31C2D50A-7351-432F-AB14-58848F3BDADB}"/>
              </a:ext>
            </a:extLst>
          </p:cNvPr>
          <p:cNvSpPr/>
          <p:nvPr/>
        </p:nvSpPr>
        <p:spPr>
          <a:xfrm>
            <a:off x="153749" y="169361"/>
            <a:ext cx="3694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>
                <a:solidFill>
                  <a:schemeClr val="accent5">
                    <a:lumMod val="50000"/>
                  </a:schemeClr>
                </a:solidFill>
              </a:rPr>
              <a:t>DramApply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 – aplikacja </a:t>
            </a:r>
            <a:r>
              <a:rPr lang="pl-PL" b="1" dirty="0" err="1">
                <a:solidFill>
                  <a:schemeClr val="accent5">
                    <a:lumMod val="50000"/>
                  </a:schemeClr>
                </a:solidFill>
              </a:rPr>
              <a:t>krok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 po kroku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2B30ED7-1451-49D9-8AF6-FFA6C9742724}"/>
              </a:ext>
            </a:extLst>
          </p:cNvPr>
          <p:cNvSpPr txBox="1"/>
          <p:nvPr/>
        </p:nvSpPr>
        <p:spPr>
          <a:xfrm>
            <a:off x="3985620" y="634912"/>
            <a:ext cx="581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chemeClr val="accent5">
                    <a:lumMod val="50000"/>
                  </a:schemeClr>
                </a:solidFill>
              </a:rPr>
              <a:t>https://out-staff.dsm.usz.edu.pl</a:t>
            </a:r>
          </a:p>
        </p:txBody>
      </p:sp>
      <p:sp>
        <p:nvSpPr>
          <p:cNvPr id="6" name="Strzałka w dół 11">
            <a:extLst>
              <a:ext uri="{FF2B5EF4-FFF2-40B4-BE49-F238E27FC236}">
                <a16:creationId xmlns:a16="http://schemas.microsoft.com/office/drawing/2014/main" id="{0DFC0E93-58C5-4387-A493-A9FC0379944A}"/>
              </a:ext>
            </a:extLst>
          </p:cNvPr>
          <p:cNvSpPr/>
          <p:nvPr/>
        </p:nvSpPr>
        <p:spPr>
          <a:xfrm rot="4653128">
            <a:off x="3079314" y="377203"/>
            <a:ext cx="328473" cy="11712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12">
            <a:extLst>
              <a:ext uri="{FF2B5EF4-FFF2-40B4-BE49-F238E27FC236}">
                <a16:creationId xmlns:a16="http://schemas.microsoft.com/office/drawing/2014/main" id="{C28B5F6F-4C20-4ACD-A3F9-5AD2FF3C9B1E}"/>
              </a:ext>
            </a:extLst>
          </p:cNvPr>
          <p:cNvSpPr/>
          <p:nvPr/>
        </p:nvSpPr>
        <p:spPr>
          <a:xfrm>
            <a:off x="706246" y="1004243"/>
            <a:ext cx="1870609" cy="29404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FF3EB43-52F3-4052-B29D-EAFCF283FE13}"/>
              </a:ext>
            </a:extLst>
          </p:cNvPr>
          <p:cNvSpPr/>
          <p:nvPr/>
        </p:nvSpPr>
        <p:spPr>
          <a:xfrm>
            <a:off x="6248400" y="4025153"/>
            <a:ext cx="2662518" cy="28328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1983273-8C9C-43BA-800E-10CEC0C6E2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9527" y="4025153"/>
            <a:ext cx="2633121" cy="2832847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F5E43A7-A076-47BC-A14B-6246E078D2BA}"/>
              </a:ext>
            </a:extLst>
          </p:cNvPr>
          <p:cNvSpPr txBox="1"/>
          <p:nvPr/>
        </p:nvSpPr>
        <p:spPr>
          <a:xfrm>
            <a:off x="2554669" y="5287404"/>
            <a:ext cx="4308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Przed złożeniem aplikacji warto ustalić z instytucją goszczącą zakres programu oraz możliwość przyjazdu celem jego realizacji </a:t>
            </a:r>
            <a:endParaRPr lang="pl-PL" sz="2000" b="1" dirty="0">
              <a:solidFill>
                <a:srgbClr val="C00000"/>
              </a:solidFill>
            </a:endParaRP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89127D4E-CF86-44CD-9E41-8188D09CDA8A}"/>
              </a:ext>
            </a:extLst>
          </p:cNvPr>
          <p:cNvSpPr/>
          <p:nvPr/>
        </p:nvSpPr>
        <p:spPr>
          <a:xfrm>
            <a:off x="302834" y="2124831"/>
            <a:ext cx="1870609" cy="29404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1">
            <a:extLst>
              <a:ext uri="{FF2B5EF4-FFF2-40B4-BE49-F238E27FC236}">
                <a16:creationId xmlns:a16="http://schemas.microsoft.com/office/drawing/2014/main" id="{217DC846-2D38-4DA7-BF67-883803CCFE3A}"/>
              </a:ext>
            </a:extLst>
          </p:cNvPr>
          <p:cNvSpPr/>
          <p:nvPr/>
        </p:nvSpPr>
        <p:spPr>
          <a:xfrm rot="8374329">
            <a:off x="2453061" y="2260220"/>
            <a:ext cx="305133" cy="236088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8AA0028-A546-4A2C-A5E1-655375EDCC0E}"/>
              </a:ext>
            </a:extLst>
          </p:cNvPr>
          <p:cNvSpPr txBox="1"/>
          <p:nvPr/>
        </p:nvSpPr>
        <p:spPr>
          <a:xfrm>
            <a:off x="2875670" y="4447616"/>
            <a:ext cx="32232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wybierz „WYSZUKAJ KIERUNEK”</a:t>
            </a:r>
          </a:p>
        </p:txBody>
      </p:sp>
    </p:spTree>
    <p:extLst>
      <p:ext uri="{BB962C8B-B14F-4D97-AF65-F5344CB8AC3E}">
        <p14:creationId xmlns:p14="http://schemas.microsoft.com/office/powerpoint/2010/main" val="1324889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10705"/>
            <a:ext cx="11229975" cy="584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a 3"/>
          <p:cNvSpPr/>
          <p:nvPr/>
        </p:nvSpPr>
        <p:spPr>
          <a:xfrm>
            <a:off x="3803256" y="3398655"/>
            <a:ext cx="1699327" cy="39924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dół 4"/>
          <p:cNvSpPr/>
          <p:nvPr/>
        </p:nvSpPr>
        <p:spPr>
          <a:xfrm rot="16200000">
            <a:off x="7543221" y="2984693"/>
            <a:ext cx="367375" cy="12260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9782175" y="3103080"/>
            <a:ext cx="205740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Jako swój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wydział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wskaż: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„_Administracja”</a:t>
            </a:r>
            <a:endParaRPr lang="pl-PL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186" y="736168"/>
            <a:ext cx="11221183" cy="564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a 2"/>
          <p:cNvSpPr/>
          <p:nvPr/>
        </p:nvSpPr>
        <p:spPr>
          <a:xfrm>
            <a:off x="3584771" y="4661012"/>
            <a:ext cx="2128206" cy="24549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8473969" y="5890231"/>
            <a:ext cx="270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Proszę niczego więcej nie zmieniać/zaznaczać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094485" y="5134112"/>
            <a:ext cx="388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Wybierz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 administracja kraje programu</a:t>
            </a:r>
          </a:p>
        </p:txBody>
      </p:sp>
      <p:sp>
        <p:nvSpPr>
          <p:cNvPr id="8" name="Strzałka w dół 7"/>
          <p:cNvSpPr/>
          <p:nvPr/>
        </p:nvSpPr>
        <p:spPr>
          <a:xfrm rot="6209067">
            <a:off x="6776306" y="3954648"/>
            <a:ext cx="254850" cy="2358929"/>
          </a:xfrm>
          <a:prstGeom prst="downArrow">
            <a:avLst>
              <a:gd name="adj1" fmla="val 4456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3625232" y="2023009"/>
            <a:ext cx="1772156" cy="53681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207285"/>
            <a:ext cx="1333393" cy="1333393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2727017" y="6060935"/>
            <a:ext cx="21443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Zjedź na dół strony</a:t>
            </a:r>
          </a:p>
        </p:txBody>
      </p:sp>
      <p:sp>
        <p:nvSpPr>
          <p:cNvPr id="15" name="Strzałka w dół 14"/>
          <p:cNvSpPr/>
          <p:nvPr/>
        </p:nvSpPr>
        <p:spPr>
          <a:xfrm>
            <a:off x="4583791" y="6109487"/>
            <a:ext cx="433272" cy="748513"/>
          </a:xfrm>
          <a:prstGeom prst="downArrow">
            <a:avLst>
              <a:gd name="adj1" fmla="val 4456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3FCCB14-F6AB-4A31-9114-982C04497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01422"/>
            <a:ext cx="10972800" cy="6021093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5280228" y="1649578"/>
            <a:ext cx="1772156" cy="53681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trzałka w dół 3"/>
          <p:cNvSpPr/>
          <p:nvPr/>
        </p:nvSpPr>
        <p:spPr>
          <a:xfrm rot="5400000">
            <a:off x="7619251" y="1355783"/>
            <a:ext cx="308645" cy="1124399"/>
          </a:xfrm>
          <a:prstGeom prst="downArrow">
            <a:avLst>
              <a:gd name="adj1" fmla="val 4456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8494749" y="1707865"/>
            <a:ext cx="102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Wybierz </a:t>
            </a:r>
            <a:endParaRPr lang="pl-PL" dirty="0"/>
          </a:p>
        </p:txBody>
      </p:sp>
      <p:sp>
        <p:nvSpPr>
          <p:cNvPr id="8" name="Elipsa 7"/>
          <p:cNvSpPr/>
          <p:nvPr/>
        </p:nvSpPr>
        <p:spPr>
          <a:xfrm>
            <a:off x="7052384" y="3132514"/>
            <a:ext cx="2113368" cy="63222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672" y="199193"/>
            <a:ext cx="1333393" cy="1333393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B05CD482-C27A-4930-A73B-88DB38797AB1}"/>
              </a:ext>
            </a:extLst>
          </p:cNvPr>
          <p:cNvSpPr/>
          <p:nvPr/>
        </p:nvSpPr>
        <p:spPr>
          <a:xfrm>
            <a:off x="9192888" y="3193202"/>
            <a:ext cx="2999112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Kliknij w aktywne okienko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ZAAPLIKUJ TERAZ!</a:t>
            </a:r>
          </a:p>
          <a:p>
            <a:endParaRPr lang="pl-PL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Uwaga! Dla każdej kwalifikacji są ustalone terminy składania wniosków. Przed terminem kwalifikacji oraz po jego upłynięciu nie ma możliwości złożenia aplikacji w systemie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DreamApply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1075</Words>
  <Application>Microsoft Office PowerPoint</Application>
  <PresentationFormat>Panoramiczny</PresentationFormat>
  <Paragraphs>123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Misiukajtis</dc:creator>
  <cp:lastModifiedBy>Piotr Gertruda</cp:lastModifiedBy>
  <cp:revision>180</cp:revision>
  <cp:lastPrinted>2020-10-27T11:35:43Z</cp:lastPrinted>
  <dcterms:created xsi:type="dcterms:W3CDTF">2018-10-22T09:15:30Z</dcterms:created>
  <dcterms:modified xsi:type="dcterms:W3CDTF">2021-02-12T10:37:58Z</dcterms:modified>
</cp:coreProperties>
</file>